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7" r:id="rId2"/>
    <p:sldId id="288" r:id="rId3"/>
    <p:sldId id="289" r:id="rId4"/>
    <p:sldId id="290" r:id="rId5"/>
    <p:sldId id="294" r:id="rId6"/>
    <p:sldId id="295" r:id="rId7"/>
    <p:sldId id="296" r:id="rId8"/>
    <p:sldId id="327" r:id="rId9"/>
    <p:sldId id="297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4" r:id="rId35"/>
    <p:sldId id="325" r:id="rId36"/>
    <p:sldId id="328" r:id="rId37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64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96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153EC-3794-41D9-8251-D48514FBADFB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8638E-488F-4344-B0D4-6A4108AB99D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37204-A000-46C5-B9BB-DEFBEAFA3FD3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DE4B5-B613-41C8-BBA3-0C55EFFDBA6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BD46B-6A82-46BC-A8F1-B9BA1F2FDAF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B12DE-DF04-4E8F-B3CC-68F91A93BCD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E7DD-24E8-4849-B8F9-8CEB26753E7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5456E-8A2A-4A93-B9AC-98DD6F9D089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EE279-64B4-4BA7-9E71-6153761BBFA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DDB51-8B9D-482A-831F-AB9915E3ABE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72D14-745F-4A08-B549-2361DBF4633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E5555-ACB2-4A7B-916D-280E99AF5DB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8F545-DD92-4A4B-87E6-89ED177066C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98B7D-D9DE-42AF-8014-030C7473395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6CD3F-107E-4577-B897-361513F6C1E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84066-D327-458D-8C20-C90924FF0E8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4829C-DBC6-4398-BF1A-C5ABC40EAAF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080E9-1AC6-4822-949D-88C17F80DFB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526BC-C78C-44A7-9258-0BA4E2E840B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78DB5-C920-402B-BF29-69B42E33B78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8DD3A-47EC-45BA-A267-AB1F4B425CC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EC31B-1C77-4513-8C27-2862C117980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17103-D841-48A6-8386-38102F62F67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7166B-2E3E-4F85-A9AF-948431595A3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E2228-9186-4F85-849E-5291139B7A5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F9B84-DEDD-4103-8B6F-D042D1E29A6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554CC-7B7B-4530-AF2E-AC997FACF27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12F70-C2B3-45B8-9C21-4431F62F81D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8FED4-BE16-42C5-A5AF-2FB598AAC0D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B3E9B-3F39-48FA-B6CA-821E23B2811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15067-9F69-4012-A1E5-2D1AA6934AE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81128-2ED7-438C-AF81-2875B28C40B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33A1C-BCEF-4E43-8CB4-ACCA6A20123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004FA-77C8-4CC8-9B78-99E8482A187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224DF-ADD8-4071-8119-899B964EAE9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93915-096E-484B-9A1E-12F2D374B85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7472D-32B6-4465-A5D6-EFF4E1D7D638}" type="slidenum">
              <a:rPr lang="en-US"/>
              <a:pPr/>
              <a:t>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9793"/>
            <a:ext cx="5029200" cy="4139803"/>
          </a:xfrm>
        </p:spPr>
        <p:txBody>
          <a:bodyPr/>
          <a:lstStyle/>
          <a:p>
            <a:r>
              <a:rPr lang="en-US" dirty="0" smtClean="0"/>
              <a:t>“When a blood vessel is severed</a:t>
            </a:r>
            <a:r>
              <a:rPr lang="en-US" baseline="0" dirty="0" smtClean="0"/>
              <a:t> or injured, clotting begins within minutes to stop bleeding.  Coagulation factors and calcium are necessary for normal clotting.  Clotting occurs through 2 different pathways: the intrinsic and extrinsic.  The intrinsic is activated when plasma comes in contact with the damaged vessels surface.  The extrinsic pathway is activated when tissue </a:t>
            </a:r>
            <a:r>
              <a:rPr lang="en-US" baseline="0" dirty="0" err="1" smtClean="0"/>
              <a:t>thromboplastin</a:t>
            </a:r>
            <a:r>
              <a:rPr lang="en-US" baseline="0" dirty="0" smtClean="0"/>
              <a:t> is released by damaged endothelial cells, then comes in contact with one of the clotting factors. “  from </a:t>
            </a:r>
            <a:r>
              <a:rPr lang="en-US" baseline="0" dirty="0" err="1" smtClean="0"/>
              <a:t>Pathophysiology</a:t>
            </a:r>
            <a:r>
              <a:rPr lang="en-US" baseline="0" dirty="0" smtClean="0"/>
              <a:t> made </a:t>
            </a:r>
            <a:r>
              <a:rPr lang="en-US" baseline="0" smtClean="0"/>
              <a:t>Incredibly easy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D2583-1132-4B3C-894D-62F9EB6FBC3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9F75CA-A097-4EC9-AFC4-56CFCDCC02CC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B3FE4A-A419-4096-B8ED-46768143B9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75CA-A097-4EC9-AFC4-56CFCDCC02CC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FE4A-A419-4096-B8ED-46768143B9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75CA-A097-4EC9-AFC4-56CFCDCC02CC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FE4A-A419-4096-B8ED-46768143B9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75CA-A097-4EC9-AFC4-56CFCDCC02CC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FE4A-A419-4096-B8ED-46768143B9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75CA-A097-4EC9-AFC4-56CFCDCC02CC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FE4A-A419-4096-B8ED-46768143B9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75CA-A097-4EC9-AFC4-56CFCDCC02CC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FE4A-A419-4096-B8ED-46768143B9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75CA-A097-4EC9-AFC4-56CFCDCC02CC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FE4A-A419-4096-B8ED-46768143B9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75CA-A097-4EC9-AFC4-56CFCDCC02CC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FE4A-A419-4096-B8ED-46768143B9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75CA-A097-4EC9-AFC4-56CFCDCC02CC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FE4A-A419-4096-B8ED-46768143B9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79F75CA-A097-4EC9-AFC4-56CFCDCC02CC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FE4A-A419-4096-B8ED-46768143B9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9F75CA-A097-4EC9-AFC4-56CFCDCC02CC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B3FE4A-A419-4096-B8ED-46768143B9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9F75CA-A097-4EC9-AFC4-56CFCDCC02CC}" type="datetimeFigureOut">
              <a:rPr lang="en-US" smtClean="0"/>
              <a:pPr/>
              <a:t>1/18/2023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B3FE4A-A419-4096-B8ED-46768143B9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9.xml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3"/>
          <p:cNvSpPr>
            <a:spLocks noGrp="1" noChangeArrowheads="1"/>
          </p:cNvSpPr>
          <p:nvPr>
            <p:ph type="ctrTitle"/>
          </p:nvPr>
        </p:nvSpPr>
        <p:spPr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NURS 4700</a:t>
            </a:r>
            <a:br>
              <a:rPr lang="en-US" dirty="0" smtClean="0"/>
            </a:br>
            <a:r>
              <a:rPr lang="en-US" dirty="0" smtClean="0"/>
              <a:t>Lesson #1</a:t>
            </a:r>
            <a:br>
              <a:rPr lang="en-US" dirty="0" smtClean="0"/>
            </a:br>
            <a:r>
              <a:rPr lang="en-US" dirty="0" smtClean="0"/>
              <a:t>Caring for patients with Stroke </a:t>
            </a:r>
          </a:p>
        </p:txBody>
      </p:sp>
      <p:sp>
        <p:nvSpPr>
          <p:cNvPr id="15362" name="Rectangle 2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sz="1200" dirty="0" smtClean="0"/>
          </a:p>
          <a:p>
            <a:pPr eaLnBrk="1" hangingPunct="1">
              <a:lnSpc>
                <a:spcPct val="70000"/>
              </a:lnSpc>
            </a:pPr>
            <a:endParaRPr lang="en-US" sz="1200" dirty="0" smtClean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Stroke (cont’d)</a:t>
            </a:r>
          </a:p>
        </p:txBody>
      </p:sp>
      <p:pic>
        <p:nvPicPr>
          <p:cNvPr id="16388" name="Picture 6" descr="058003AC"/>
          <p:cNvPicPr>
            <a:picLocks noChangeAspect="1" noChangeArrowheads="1"/>
          </p:cNvPicPr>
          <p:nvPr/>
        </p:nvPicPr>
        <p:blipFill>
          <a:blip r:embed="rId5" cstate="print"/>
          <a:srcRect b="5232"/>
          <a:stretch>
            <a:fillRect/>
          </a:stretch>
        </p:blipFill>
        <p:spPr bwMode="auto">
          <a:xfrm>
            <a:off x="381000" y="1828800"/>
            <a:ext cx="8142092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2390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Stroke</a:t>
            </a:r>
            <a:br>
              <a:rPr lang="en-US" dirty="0" smtClean="0"/>
            </a:br>
            <a:r>
              <a:rPr lang="en-US" sz="3600" i="1" dirty="0" smtClean="0"/>
              <a:t>Clinical Manifestations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Affects many body functions:</a:t>
            </a:r>
          </a:p>
          <a:p>
            <a:pPr lvl="1" eaLnBrk="1" hangingPunct="1">
              <a:defRPr/>
            </a:pPr>
            <a:r>
              <a:rPr lang="en-US" dirty="0" smtClean="0"/>
              <a:t>Motor function</a:t>
            </a:r>
          </a:p>
          <a:p>
            <a:pPr lvl="1" eaLnBrk="1" hangingPunct="1">
              <a:defRPr/>
            </a:pPr>
            <a:r>
              <a:rPr lang="en-US" dirty="0" smtClean="0"/>
              <a:t>Communication</a:t>
            </a:r>
          </a:p>
          <a:p>
            <a:pPr lvl="1" eaLnBrk="1" hangingPunct="1">
              <a:defRPr/>
            </a:pPr>
            <a:r>
              <a:rPr lang="en-US" dirty="0" smtClean="0"/>
              <a:t>Affect</a:t>
            </a:r>
          </a:p>
          <a:p>
            <a:pPr lvl="1" eaLnBrk="1" hangingPunct="1">
              <a:defRPr/>
            </a:pPr>
            <a:r>
              <a:rPr lang="en-US" dirty="0" smtClean="0"/>
              <a:t>Intellectual function</a:t>
            </a:r>
          </a:p>
          <a:p>
            <a:pPr lvl="1" eaLnBrk="1" hangingPunct="1">
              <a:defRPr/>
            </a:pPr>
            <a:r>
              <a:rPr lang="en-US" dirty="0" smtClean="0"/>
              <a:t>Spatial-perceptual alterations</a:t>
            </a:r>
          </a:p>
          <a:p>
            <a:pPr lvl="1" eaLnBrk="1" hangingPunct="1">
              <a:defRPr/>
            </a:pPr>
            <a:r>
              <a:rPr lang="en-US" dirty="0" smtClean="0"/>
              <a:t>Elimination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91400" y="121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8229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Stroke </a:t>
            </a:r>
            <a:r>
              <a:rPr lang="en-US" sz="3600" i="1" smtClean="0"/>
              <a:t>Clinical Manifestations </a:t>
            </a:r>
            <a:r>
              <a:rPr lang="en-US" sz="3600" smtClean="0"/>
              <a:t>(cont’d)</a:t>
            </a:r>
          </a:p>
        </p:txBody>
      </p:sp>
      <p:sp>
        <p:nvSpPr>
          <p:cNvPr id="20483" name="Text Box 1029"/>
          <p:cNvSpPr txBox="1">
            <a:spLocks noChangeArrowheads="1"/>
          </p:cNvSpPr>
          <p:nvPr/>
        </p:nvSpPr>
        <p:spPr bwMode="auto">
          <a:xfrm>
            <a:off x="6781800" y="3124200"/>
            <a:ext cx="182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" charset="0"/>
              </a:rPr>
              <a:t>Manifestations </a:t>
            </a:r>
            <a:r>
              <a:rPr lang="en-US" b="1" dirty="0">
                <a:latin typeface="Arial" charset="0"/>
              </a:rPr>
              <a:t>of right-brain and left-brain stroke</a:t>
            </a:r>
          </a:p>
        </p:txBody>
      </p:sp>
      <p:pic>
        <p:nvPicPr>
          <p:cNvPr id="20484" name="Picture 1030" descr="058005"/>
          <p:cNvPicPr>
            <a:picLocks noChangeAspect="1" noChangeArrowheads="1"/>
          </p:cNvPicPr>
          <p:nvPr/>
        </p:nvPicPr>
        <p:blipFill>
          <a:blip r:embed="rId5" cstate="print"/>
          <a:srcRect b="1901"/>
          <a:stretch>
            <a:fillRect/>
          </a:stretch>
        </p:blipFill>
        <p:spPr bwMode="auto">
          <a:xfrm>
            <a:off x="1828800" y="1219200"/>
            <a:ext cx="4384839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162800" y="129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Stroke </a:t>
            </a:r>
            <a:r>
              <a:rPr lang="en-US" sz="3600" i="1" smtClean="0"/>
              <a:t>Diagnostic Studies</a:t>
            </a:r>
            <a:r>
              <a:rPr lang="en-US" sz="3600" smtClean="0"/>
              <a:t> (cont’d)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When symptoms of a stroke occur, diagnostic studies are done to:</a:t>
            </a:r>
          </a:p>
          <a:p>
            <a:pPr lvl="1" eaLnBrk="1" hangingPunct="1">
              <a:defRPr/>
            </a:pPr>
            <a:r>
              <a:rPr lang="en-US" dirty="0" smtClean="0"/>
              <a:t>Confirm that it is a stroke</a:t>
            </a:r>
          </a:p>
          <a:p>
            <a:pPr lvl="1" eaLnBrk="1" hangingPunct="1">
              <a:defRPr/>
            </a:pPr>
            <a:r>
              <a:rPr lang="en-US" dirty="0" smtClean="0"/>
              <a:t>Identify the likely cause of the stroke</a:t>
            </a:r>
          </a:p>
          <a:p>
            <a:pPr eaLnBrk="1" hangingPunct="1">
              <a:defRPr/>
            </a:pPr>
            <a:r>
              <a:rPr lang="en-US" dirty="0" smtClean="0"/>
              <a:t>Computed tomography (CT) scan is the primary diagnostic test used after a stroke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62800" y="464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Stroke </a:t>
            </a:r>
            <a:r>
              <a:rPr lang="en-US" sz="3600" i="1" smtClean="0"/>
              <a:t>Diagnostic Studies</a:t>
            </a:r>
            <a:r>
              <a:rPr lang="en-US" sz="3600" smtClean="0"/>
              <a:t> (cont’d)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Other studies to diagnose a stroke, including extent of involvement:</a:t>
            </a:r>
          </a:p>
          <a:p>
            <a:pPr lvl="1" eaLnBrk="1" hangingPunct="1">
              <a:defRPr/>
            </a:pPr>
            <a:r>
              <a:rPr lang="en-US" dirty="0" smtClean="0"/>
              <a:t>Computed tomography angiography (CTA)</a:t>
            </a:r>
          </a:p>
          <a:p>
            <a:pPr lvl="1" eaLnBrk="1" hangingPunct="1">
              <a:defRPr/>
            </a:pPr>
            <a:r>
              <a:rPr lang="en-US" dirty="0" smtClean="0"/>
              <a:t>Magnetic resonance imaging (MRI), and Magnetic resonance angiography (MRA)</a:t>
            </a:r>
          </a:p>
          <a:p>
            <a:pPr lvl="1">
              <a:defRPr/>
            </a:pPr>
            <a:r>
              <a:rPr lang="en-US" dirty="0" smtClean="0"/>
              <a:t>Single photon emission computed tomography (SPECT)</a:t>
            </a:r>
          </a:p>
          <a:p>
            <a:pPr lvl="1">
              <a:defRPr/>
            </a:pPr>
            <a:r>
              <a:rPr lang="en-CA" dirty="0" smtClean="0"/>
              <a:t>Positron emission tomography (</a:t>
            </a:r>
            <a:r>
              <a:rPr lang="en-US" dirty="0" smtClean="0"/>
              <a:t>PET)</a:t>
            </a:r>
          </a:p>
          <a:p>
            <a:pPr lvl="1">
              <a:defRPr/>
            </a:pPr>
            <a:r>
              <a:rPr lang="en-CA" dirty="0" smtClean="0"/>
              <a:t>Magnetic Resonance Spectroscopy (</a:t>
            </a:r>
            <a:r>
              <a:rPr lang="en-US" dirty="0" smtClean="0"/>
              <a:t>MRS)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Stroke </a:t>
            </a:r>
            <a:r>
              <a:rPr lang="en-US" sz="3600" i="1" smtClean="0"/>
              <a:t>Diagnostic Studies</a:t>
            </a:r>
            <a:r>
              <a:rPr lang="en-US" sz="3600" smtClean="0"/>
              <a:t> (cont’d)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Additional studies:</a:t>
            </a:r>
          </a:p>
          <a:p>
            <a:pPr lvl="1" eaLnBrk="1" hangingPunct="1">
              <a:defRPr/>
            </a:pPr>
            <a:r>
              <a:rPr lang="en-US" dirty="0" smtClean="0"/>
              <a:t>Complete blood count (CBC)</a:t>
            </a:r>
          </a:p>
          <a:p>
            <a:pPr lvl="1" eaLnBrk="1" hangingPunct="1">
              <a:defRPr/>
            </a:pPr>
            <a:r>
              <a:rPr lang="en-US" dirty="0" smtClean="0"/>
              <a:t>Platelets, </a:t>
            </a:r>
            <a:r>
              <a:rPr lang="en-US" dirty="0" err="1" smtClean="0"/>
              <a:t>prothrombin</a:t>
            </a:r>
            <a:r>
              <a:rPr lang="en-US" dirty="0" smtClean="0"/>
              <a:t> time, activated partial </a:t>
            </a:r>
            <a:r>
              <a:rPr lang="en-US" dirty="0" err="1" smtClean="0"/>
              <a:t>thromboplastin</a:t>
            </a:r>
            <a:r>
              <a:rPr lang="en-US" dirty="0" smtClean="0"/>
              <a:t> time</a:t>
            </a:r>
          </a:p>
          <a:p>
            <a:pPr lvl="1" eaLnBrk="1" hangingPunct="1">
              <a:defRPr/>
            </a:pPr>
            <a:r>
              <a:rPr lang="en-US" dirty="0" smtClean="0"/>
              <a:t>Electrolytes, blood glucose</a:t>
            </a:r>
          </a:p>
          <a:p>
            <a:pPr lvl="1" eaLnBrk="1" hangingPunct="1">
              <a:defRPr/>
            </a:pPr>
            <a:r>
              <a:rPr lang="en-US" dirty="0" smtClean="0"/>
              <a:t>Renal and hepatic studies </a:t>
            </a:r>
          </a:p>
          <a:p>
            <a:pPr lvl="1" eaLnBrk="1" hangingPunct="1">
              <a:defRPr/>
            </a:pPr>
            <a:r>
              <a:rPr lang="en-US" dirty="0" smtClean="0"/>
              <a:t>Lipid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8001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Stroke </a:t>
            </a:r>
            <a:r>
              <a:rPr lang="en-US" sz="3600" i="1" dirty="0" smtClean="0"/>
              <a:t>Patient Care</a:t>
            </a:r>
            <a:r>
              <a:rPr lang="en-US" sz="3600" dirty="0" smtClean="0"/>
              <a:t> (cont’d)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Priority for </a:t>
            </a:r>
            <a:r>
              <a:rPr lang="en-US" dirty="0" smtClean="0">
                <a:cs typeface="Times New Roman" pitchFamily="124" charset="0"/>
              </a:rPr>
              <a:t>decreasing</a:t>
            </a:r>
            <a:r>
              <a:rPr lang="en-US" dirty="0" smtClean="0"/>
              <a:t> morbidity and mortality from stroke </a:t>
            </a:r>
          </a:p>
          <a:p>
            <a:pPr eaLnBrk="1" hangingPunct="1">
              <a:defRPr/>
            </a:pPr>
            <a:r>
              <a:rPr lang="en-US" dirty="0" smtClean="0"/>
              <a:t>Goals of stroke prevention include:</a:t>
            </a:r>
          </a:p>
          <a:p>
            <a:pPr lvl="1" eaLnBrk="1" hangingPunct="1">
              <a:defRPr/>
            </a:pPr>
            <a:r>
              <a:rPr lang="en-US" dirty="0" smtClean="0"/>
              <a:t>Health promotion for the well individual</a:t>
            </a:r>
          </a:p>
          <a:p>
            <a:pPr lvl="1" eaLnBrk="1" hangingPunct="1">
              <a:defRPr/>
            </a:pPr>
            <a:r>
              <a:rPr lang="en-US" dirty="0" smtClean="0"/>
              <a:t>Education and management of modifiable risk factors to prevent a stroke </a:t>
            </a:r>
          </a:p>
          <a:p>
            <a:pPr eaLnBrk="1" hangingPunct="1">
              <a:defRPr/>
            </a:pPr>
            <a:r>
              <a:rPr lang="en-US" dirty="0" smtClean="0"/>
              <a:t>Drug therapy</a:t>
            </a:r>
          </a:p>
          <a:p>
            <a:pPr eaLnBrk="1" hangingPunct="1">
              <a:defRPr/>
            </a:pPr>
            <a:r>
              <a:rPr lang="en-US" dirty="0" smtClean="0"/>
              <a:t>Surgical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Stroke </a:t>
            </a:r>
            <a:r>
              <a:rPr lang="en-US" sz="3600" dirty="0" err="1" smtClean="0"/>
              <a:t>Patient</a:t>
            </a:r>
            <a:r>
              <a:rPr lang="en-US" sz="3600" i="1" dirty="0" err="1" smtClean="0"/>
              <a:t>Care</a:t>
            </a:r>
            <a:r>
              <a:rPr lang="en-US" sz="3600" dirty="0" smtClean="0"/>
              <a:t> (cont’d)</a:t>
            </a:r>
          </a:p>
        </p:txBody>
      </p:sp>
      <p:pic>
        <p:nvPicPr>
          <p:cNvPr id="27652" name="Picture 8" descr="058006AC"/>
          <p:cNvPicPr>
            <a:picLocks noChangeAspect="1" noChangeArrowheads="1"/>
          </p:cNvPicPr>
          <p:nvPr/>
        </p:nvPicPr>
        <p:blipFill>
          <a:blip r:embed="rId5" cstate="print"/>
          <a:srcRect b="1959"/>
          <a:stretch>
            <a:fillRect/>
          </a:stretch>
        </p:blipFill>
        <p:spPr bwMode="auto">
          <a:xfrm>
            <a:off x="1371600" y="1905000"/>
            <a:ext cx="6502400" cy="38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9248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Stroke </a:t>
            </a:r>
            <a:r>
              <a:rPr lang="en-US" sz="3600" i="1" dirty="0" err="1" smtClean="0"/>
              <a:t>PatientCare</a:t>
            </a:r>
            <a:r>
              <a:rPr lang="en-US" sz="3600" dirty="0" smtClean="0"/>
              <a:t> (cont’d)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Acute:</a:t>
            </a:r>
          </a:p>
          <a:p>
            <a:pPr lvl="1" eaLnBrk="1" hangingPunct="1">
              <a:defRPr/>
            </a:pPr>
            <a:r>
              <a:rPr lang="en-US" dirty="0" smtClean="0"/>
              <a:t>Preserving life</a:t>
            </a:r>
          </a:p>
          <a:p>
            <a:pPr lvl="1" eaLnBrk="1" hangingPunct="1">
              <a:defRPr/>
            </a:pPr>
            <a:r>
              <a:rPr lang="en-US" dirty="0" smtClean="0"/>
              <a:t>Preventing further brain damage</a:t>
            </a:r>
          </a:p>
          <a:p>
            <a:pPr lvl="1" eaLnBrk="1" hangingPunct="1">
              <a:defRPr/>
            </a:pPr>
            <a:r>
              <a:rPr lang="en-US" dirty="0" smtClean="0"/>
              <a:t>Reducing disability </a:t>
            </a:r>
          </a:p>
          <a:p>
            <a:pPr eaLnBrk="1" hangingPunct="1">
              <a:defRPr/>
            </a:pPr>
            <a:r>
              <a:rPr lang="en-US" dirty="0" smtClean="0"/>
              <a:t>Treatment differs according to type of stroke and changes as client progresses from acute to rehabilitation phase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438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Stroke Patient </a:t>
            </a:r>
            <a:r>
              <a:rPr lang="en-US" sz="3600" i="1" dirty="0" smtClean="0"/>
              <a:t>Care</a:t>
            </a:r>
            <a:r>
              <a:rPr lang="en-US" sz="3600" dirty="0" smtClean="0"/>
              <a:t> (cont’d)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Begins with managing the ABCs</a:t>
            </a:r>
          </a:p>
          <a:p>
            <a:pPr eaLnBrk="1" hangingPunct="1">
              <a:defRPr/>
            </a:pPr>
            <a:r>
              <a:rPr lang="en-US" smtClean="0"/>
              <a:t>Assessment findings:</a:t>
            </a:r>
          </a:p>
          <a:p>
            <a:pPr lvl="1" eaLnBrk="1" hangingPunct="1">
              <a:defRPr/>
            </a:pPr>
            <a:r>
              <a:rPr lang="en-US" smtClean="0"/>
              <a:t>Altered level of consciousness</a:t>
            </a:r>
          </a:p>
          <a:p>
            <a:pPr lvl="1" eaLnBrk="1" hangingPunct="1">
              <a:defRPr/>
            </a:pPr>
            <a:r>
              <a:rPr lang="en-US" smtClean="0"/>
              <a:t>Weakness, numbness, or paralysis</a:t>
            </a:r>
          </a:p>
          <a:p>
            <a:pPr lvl="1" eaLnBrk="1" hangingPunct="1">
              <a:defRPr/>
            </a:pPr>
            <a:r>
              <a:rPr lang="en-US" smtClean="0"/>
              <a:t>Speech or visual disturbances</a:t>
            </a:r>
          </a:p>
          <a:p>
            <a:pPr lvl="1" eaLnBrk="1" hangingPunct="1">
              <a:defRPr/>
            </a:pPr>
            <a:r>
              <a:rPr lang="en-US" smtClean="0"/>
              <a:t>Severe headache</a:t>
            </a:r>
          </a:p>
          <a:p>
            <a:pPr lvl="1" eaLnBrk="1" hangingPunct="1">
              <a:defRPr/>
            </a:pPr>
            <a:r>
              <a:rPr lang="en-US" smtClean="0"/>
              <a:t>↑ or ↓ heart rate</a:t>
            </a:r>
          </a:p>
          <a:p>
            <a:pPr lvl="1" eaLnBrk="1" hangingPunct="1">
              <a:defRPr/>
            </a:pPr>
            <a:r>
              <a:rPr lang="en-US" smtClean="0"/>
              <a:t>Respiratory distress</a:t>
            </a:r>
          </a:p>
          <a:p>
            <a:pPr lvl="1" eaLnBrk="1" hangingPunct="1">
              <a:defRPr/>
            </a:pPr>
            <a:r>
              <a:rPr lang="en-US" smtClean="0"/>
              <a:t>Unequal pupils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962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Stroke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Ischemia is inadequate blood flow </a:t>
            </a:r>
          </a:p>
          <a:p>
            <a:pPr eaLnBrk="1" hangingPunct="1">
              <a:defRPr/>
            </a:pPr>
            <a:r>
              <a:rPr lang="en-US" dirty="0" smtClean="0"/>
              <a:t>Stroke occurs when there is ischemia to a part of the brain that results in the death of brain cells</a:t>
            </a:r>
          </a:p>
          <a:p>
            <a:pPr eaLnBrk="1" hangingPunct="1">
              <a:defRPr/>
            </a:pPr>
            <a:r>
              <a:rPr lang="en-US" dirty="0" smtClean="0"/>
              <a:t>Also known as </a:t>
            </a:r>
            <a:r>
              <a:rPr lang="en-US" i="1" dirty="0" smtClean="0"/>
              <a:t>brain attack</a:t>
            </a:r>
          </a:p>
          <a:p>
            <a:pPr eaLnBrk="1" hangingPunct="1">
              <a:defRPr/>
            </a:pPr>
            <a:r>
              <a:rPr lang="en-US" dirty="0" smtClean="0"/>
              <a:t>A major public health concern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342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4475"/>
            <a:ext cx="7772400" cy="1203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Stroke </a:t>
            </a:r>
            <a:r>
              <a:rPr lang="en-US" sz="3600" i="1" dirty="0" smtClean="0"/>
              <a:t>Patient Care</a:t>
            </a:r>
            <a:r>
              <a:rPr lang="en-US" sz="3600" dirty="0" smtClean="0"/>
              <a:t> (cont’d)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Assessment findings: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Hypertension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Facial drooping on affected 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Difficulty swallowing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Seizures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Bladder or bowel incontinence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Nausea and vomiting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Vertigo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15200" y="106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Stroke Patient </a:t>
            </a:r>
            <a:r>
              <a:rPr lang="en-US" sz="3600" i="1" dirty="0" smtClean="0"/>
              <a:t>Care</a:t>
            </a:r>
            <a:r>
              <a:rPr lang="en-US" sz="3600" dirty="0" smtClean="0"/>
              <a:t> (cont’d)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Interventions: Initial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Ensure open airway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Call stroke code or stroke team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Remove dentures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Perform pulse </a:t>
            </a:r>
            <a:r>
              <a:rPr lang="en-US" dirty="0" err="1" smtClean="0"/>
              <a:t>oximetry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Maintain adequate oxygenation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IV access with normal saline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Maintain BP according to guidelines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248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Stroke </a:t>
            </a:r>
            <a:r>
              <a:rPr lang="en-US" sz="3600" dirty="0" err="1" smtClean="0"/>
              <a:t>Patient</a:t>
            </a:r>
            <a:r>
              <a:rPr lang="en-US" sz="3600" i="1" dirty="0" err="1" smtClean="0"/>
              <a:t>Care</a:t>
            </a:r>
            <a:r>
              <a:rPr lang="en-US" sz="3600" dirty="0" smtClean="0"/>
              <a:t> (cont’d)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Interventions: Initial </a:t>
            </a:r>
          </a:p>
          <a:p>
            <a:pPr lvl="1" eaLnBrk="1" hangingPunct="1">
              <a:defRPr/>
            </a:pPr>
            <a:r>
              <a:rPr lang="en-US" smtClean="0"/>
              <a:t>Remove clothing</a:t>
            </a:r>
          </a:p>
          <a:p>
            <a:pPr lvl="1" eaLnBrk="1" hangingPunct="1">
              <a:defRPr/>
            </a:pPr>
            <a:r>
              <a:rPr lang="en-US" smtClean="0"/>
              <a:t>Obtain CT scan immediately </a:t>
            </a:r>
          </a:p>
          <a:p>
            <a:pPr lvl="1" eaLnBrk="1" hangingPunct="1">
              <a:defRPr/>
            </a:pPr>
            <a:r>
              <a:rPr lang="en-US" smtClean="0"/>
              <a:t>Perform baseline laboratory tests</a:t>
            </a:r>
          </a:p>
          <a:p>
            <a:pPr lvl="1" eaLnBrk="1" hangingPunct="1">
              <a:defRPr/>
            </a:pPr>
            <a:r>
              <a:rPr lang="en-US" smtClean="0"/>
              <a:t>Position head midline</a:t>
            </a:r>
          </a:p>
          <a:p>
            <a:pPr lvl="1" eaLnBrk="1" hangingPunct="1">
              <a:defRPr/>
            </a:pPr>
            <a:r>
              <a:rPr lang="en-US" smtClean="0"/>
              <a:t>Elevate head of bed 30 degrees if no symptoms of shock or injury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058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Stroke Patient </a:t>
            </a:r>
            <a:r>
              <a:rPr lang="en-US" sz="3600" i="1" dirty="0" smtClean="0"/>
              <a:t>Care</a:t>
            </a:r>
            <a:r>
              <a:rPr lang="en-US" sz="3600" dirty="0" smtClean="0"/>
              <a:t> (cont’d)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Interventions: Initial </a:t>
            </a:r>
          </a:p>
          <a:p>
            <a:pPr lvl="1" eaLnBrk="1" hangingPunct="1">
              <a:defRPr/>
            </a:pPr>
            <a:r>
              <a:rPr lang="en-US" dirty="0" smtClean="0"/>
              <a:t>Institute seizure precautions</a:t>
            </a:r>
          </a:p>
          <a:p>
            <a:pPr lvl="1" eaLnBrk="1" hangingPunct="1">
              <a:defRPr/>
            </a:pPr>
            <a:r>
              <a:rPr lang="en-US" dirty="0" smtClean="0"/>
              <a:t>Anticipate thrombolytic therapy for ischemic stroke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20000" y="121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Stroke Patient </a:t>
            </a:r>
            <a:r>
              <a:rPr lang="en-US" sz="3600" i="1" dirty="0" smtClean="0"/>
              <a:t>Care</a:t>
            </a:r>
            <a:r>
              <a:rPr lang="en-US" sz="3600" dirty="0" smtClean="0"/>
              <a:t> (cont’d)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Hypertension is common immediately after stroke</a:t>
            </a:r>
          </a:p>
          <a:p>
            <a:pPr eaLnBrk="1" hangingPunct="1">
              <a:defRPr/>
            </a:pPr>
            <a:r>
              <a:rPr lang="en-US" dirty="0" smtClean="0"/>
              <a:t>Fluid and electrolyte balance must be controlled carefully</a:t>
            </a:r>
          </a:p>
          <a:p>
            <a:pPr eaLnBrk="1" hangingPunct="1">
              <a:defRPr/>
            </a:pPr>
            <a:r>
              <a:rPr lang="en-US" dirty="0" smtClean="0"/>
              <a:t>Interventions: Ongoing </a:t>
            </a:r>
          </a:p>
          <a:p>
            <a:pPr lvl="1" eaLnBrk="1" hangingPunct="1">
              <a:defRPr/>
            </a:pPr>
            <a:r>
              <a:rPr lang="en-US" sz="2200" dirty="0" smtClean="0"/>
              <a:t>Monitor vital signs and neurological status</a:t>
            </a:r>
          </a:p>
          <a:p>
            <a:pPr lvl="1" eaLnBrk="1" hangingPunct="1">
              <a:defRPr/>
            </a:pPr>
            <a:r>
              <a:rPr lang="en-US" sz="2200" dirty="0" smtClean="0"/>
              <a:t>Recombinant tissue </a:t>
            </a:r>
            <a:r>
              <a:rPr lang="en-US" sz="2200" dirty="0" err="1" smtClean="0"/>
              <a:t>plasminogen</a:t>
            </a:r>
            <a:r>
              <a:rPr lang="en-US" sz="2200" dirty="0" smtClean="0"/>
              <a:t> activator (</a:t>
            </a:r>
            <a:r>
              <a:rPr lang="en-US" sz="2200" dirty="0" err="1" smtClean="0"/>
              <a:t>tPA</a:t>
            </a:r>
            <a:r>
              <a:rPr lang="en-US" sz="2200" dirty="0" smtClean="0"/>
              <a:t>)</a:t>
            </a:r>
          </a:p>
          <a:p>
            <a:pPr lvl="1" eaLnBrk="1" hangingPunct="1">
              <a:defRPr/>
            </a:pPr>
            <a:r>
              <a:rPr lang="en-US" sz="2200" dirty="0" smtClean="0"/>
              <a:t>Aspirin is used within 48 hours of stroke</a:t>
            </a:r>
          </a:p>
          <a:p>
            <a:pPr lvl="1" eaLnBrk="1" hangingPunct="1">
              <a:defRPr/>
            </a:pPr>
            <a:r>
              <a:rPr lang="en-US" sz="2200" dirty="0" smtClean="0"/>
              <a:t>Platelet inhibitors and anticoagulants may be used in thrombus and embolus stroke clients after stabilization</a:t>
            </a: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96200" y="91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Stroke Patient </a:t>
            </a:r>
            <a:r>
              <a:rPr lang="en-US" sz="3600" i="1" dirty="0" smtClean="0"/>
              <a:t>Care</a:t>
            </a:r>
            <a:r>
              <a:rPr lang="en-US" sz="3600" dirty="0" smtClean="0"/>
              <a:t> (cont’d)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Surgical interventions for stroke 	</a:t>
            </a:r>
          </a:p>
          <a:p>
            <a:pPr lvl="1" eaLnBrk="1" hangingPunct="1">
              <a:defRPr/>
            </a:pPr>
            <a:r>
              <a:rPr lang="en-US" dirty="0" smtClean="0"/>
              <a:t>Immediate evacuation of: </a:t>
            </a:r>
          </a:p>
          <a:p>
            <a:pPr lvl="2" eaLnBrk="1" hangingPunct="1">
              <a:defRPr/>
            </a:pPr>
            <a:r>
              <a:rPr lang="en-US" dirty="0" smtClean="0"/>
              <a:t>Aneurysm-induced hematomas</a:t>
            </a:r>
          </a:p>
          <a:p>
            <a:pPr lvl="2" eaLnBrk="1" hangingPunct="1">
              <a:defRPr/>
            </a:pPr>
            <a:r>
              <a:rPr lang="en-US" dirty="0" err="1" smtClean="0"/>
              <a:t>Cerebellar</a:t>
            </a:r>
            <a:r>
              <a:rPr lang="en-US" dirty="0" smtClean="0"/>
              <a:t> hematomas (&gt;3 cm)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152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Stroke Patient </a:t>
            </a:r>
            <a:r>
              <a:rPr lang="en-US" sz="3600" i="1" dirty="0" smtClean="0"/>
              <a:t>Care</a:t>
            </a:r>
            <a:endParaRPr lang="en-US" sz="36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Rehabilitation</a:t>
            </a:r>
          </a:p>
          <a:p>
            <a:pPr lvl="1" eaLnBrk="1" hangingPunct="1">
              <a:defRPr/>
            </a:pPr>
            <a:r>
              <a:rPr lang="en-US" dirty="0" smtClean="0"/>
              <a:t>After stroke has stabilized for 12 to 24 hours, collaborative care shifts from preserving life to lessening disability and attaining optimal functioning</a:t>
            </a:r>
          </a:p>
          <a:p>
            <a:pPr lvl="1" eaLnBrk="1" hangingPunct="1">
              <a:defRPr/>
            </a:pPr>
            <a:r>
              <a:rPr lang="en-US" dirty="0" smtClean="0"/>
              <a:t>Client may be transferred to a rehabilitation unit, outpatient therapy, or home care–based rehabilitation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4770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Stroke Patient Care (cont’d)</a:t>
            </a:r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6324600" y="51816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" charset="0"/>
              </a:rPr>
              <a:t>Loss </a:t>
            </a:r>
            <a:r>
              <a:rPr lang="en-US" b="1" dirty="0">
                <a:latin typeface="Arial" charset="0"/>
              </a:rPr>
              <a:t>of postural stability after stroke</a:t>
            </a:r>
          </a:p>
        </p:txBody>
      </p:sp>
      <p:pic>
        <p:nvPicPr>
          <p:cNvPr id="45060" name="Picture 8" descr="058012"/>
          <p:cNvPicPr>
            <a:picLocks noChangeAspect="1" noChangeArrowheads="1"/>
          </p:cNvPicPr>
          <p:nvPr/>
        </p:nvPicPr>
        <p:blipFill>
          <a:blip r:embed="rId5" cstate="print"/>
          <a:srcRect b="2437"/>
          <a:stretch>
            <a:fillRect/>
          </a:stretch>
        </p:blipFill>
        <p:spPr bwMode="auto">
          <a:xfrm>
            <a:off x="2986088" y="1600200"/>
            <a:ext cx="3041650" cy="458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86600" y="129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Stroke Patient Care (cont’d)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Nutrition</a:t>
            </a:r>
          </a:p>
          <a:p>
            <a:pPr lvl="2" eaLnBrk="1" hangingPunct="1">
              <a:defRPr/>
            </a:pPr>
            <a:r>
              <a:rPr lang="en-US" dirty="0" smtClean="0"/>
              <a:t>First feeding should be approached carefully</a:t>
            </a:r>
          </a:p>
          <a:p>
            <a:pPr lvl="2" eaLnBrk="1" hangingPunct="1">
              <a:defRPr/>
            </a:pPr>
            <a:r>
              <a:rPr lang="en-US" dirty="0" smtClean="0"/>
              <a:t>Test the swallowing, chewing, gag reflex, and pocketing before beginning oral feeding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  <a:defRPr/>
            </a:pPr>
            <a:r>
              <a:rPr lang="en-US" dirty="0" smtClean="0"/>
              <a:t>Nutrition</a:t>
            </a:r>
          </a:p>
          <a:p>
            <a:pPr lvl="2">
              <a:defRPr/>
            </a:pPr>
            <a:r>
              <a:rPr lang="en-US" dirty="0" smtClean="0"/>
              <a:t>First feeding should be approached carefully</a:t>
            </a:r>
          </a:p>
          <a:p>
            <a:pPr lvl="2">
              <a:defRPr/>
            </a:pPr>
            <a:r>
              <a:rPr lang="en-US" dirty="0" smtClean="0"/>
              <a:t>Test the swallowing, chewing, gag reflex, </a:t>
            </a:r>
          </a:p>
          <a:p>
            <a:pPr lvl="2">
              <a:buNone/>
              <a:defRPr/>
            </a:pPr>
            <a:r>
              <a:rPr lang="en-US" dirty="0" smtClean="0"/>
              <a:t>	and pocketing before beginning oral feeding</a:t>
            </a:r>
          </a:p>
          <a:p>
            <a:endParaRPr lang="en-CA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Stroke Patient Care (cont’d)</a:t>
            </a:r>
          </a:p>
        </p:txBody>
      </p:sp>
      <p:sp>
        <p:nvSpPr>
          <p:cNvPr id="47107" name="Rectangle 9"/>
          <p:cNvSpPr>
            <a:spLocks noChangeArrowheads="1"/>
          </p:cNvSpPr>
          <p:nvPr/>
        </p:nvSpPr>
        <p:spPr bwMode="auto">
          <a:xfrm>
            <a:off x="304800" y="5105400"/>
            <a:ext cx="502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charset="0"/>
              </a:rPr>
              <a:t>Assistive </a:t>
            </a:r>
            <a:r>
              <a:rPr lang="en-US" b="1" dirty="0">
                <a:latin typeface="Arial" charset="0"/>
              </a:rPr>
              <a:t>devices for eating</a:t>
            </a:r>
          </a:p>
        </p:txBody>
      </p:sp>
      <p:pic>
        <p:nvPicPr>
          <p:cNvPr id="47108" name="Picture 10" descr="058013A"/>
          <p:cNvPicPr>
            <a:picLocks noChangeAspect="1" noChangeArrowheads="1"/>
          </p:cNvPicPr>
          <p:nvPr/>
        </p:nvPicPr>
        <p:blipFill>
          <a:blip r:embed="rId5" cstate="print"/>
          <a:srcRect l="4936" b="7413"/>
          <a:stretch>
            <a:fillRect/>
          </a:stretch>
        </p:blipFill>
        <p:spPr bwMode="auto">
          <a:xfrm>
            <a:off x="841320" y="3124200"/>
            <a:ext cx="2995489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1" descr="058013B"/>
          <p:cNvPicPr>
            <a:picLocks noChangeAspect="1" noChangeArrowheads="1"/>
          </p:cNvPicPr>
          <p:nvPr/>
        </p:nvPicPr>
        <p:blipFill>
          <a:blip r:embed="rId6" cstate="print"/>
          <a:srcRect l="9014" r="9014" b="11250"/>
          <a:stretch>
            <a:fillRect/>
          </a:stretch>
        </p:blipFill>
        <p:spPr bwMode="auto">
          <a:xfrm>
            <a:off x="6858000" y="4800600"/>
            <a:ext cx="1735937" cy="187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2" descr="058013C"/>
          <p:cNvPicPr>
            <a:picLocks noChangeAspect="1" noChangeArrowheads="1"/>
          </p:cNvPicPr>
          <p:nvPr/>
        </p:nvPicPr>
        <p:blipFill>
          <a:blip r:embed="rId7" cstate="print"/>
          <a:srcRect l="6651" t="8930" b="13395"/>
          <a:stretch>
            <a:fillRect/>
          </a:stretch>
        </p:blipFill>
        <p:spPr bwMode="auto">
          <a:xfrm>
            <a:off x="4800600" y="3276600"/>
            <a:ext cx="3571388" cy="14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3" descr="058013D"/>
          <p:cNvPicPr>
            <a:picLocks noChangeAspect="1" noChangeArrowheads="1"/>
          </p:cNvPicPr>
          <p:nvPr/>
        </p:nvPicPr>
        <p:blipFill>
          <a:blip r:embed="rId8" cstate="print"/>
          <a:srcRect l="4229" r="4229" b="4138"/>
          <a:stretch>
            <a:fillRect/>
          </a:stretch>
        </p:blipFill>
        <p:spPr bwMode="auto">
          <a:xfrm>
            <a:off x="3886200" y="4800600"/>
            <a:ext cx="1938605" cy="182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Stroke (cont’d)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Functions are lost or impaired:</a:t>
            </a:r>
          </a:p>
          <a:p>
            <a:pPr lvl="1" eaLnBrk="1" hangingPunct="1">
              <a:defRPr/>
            </a:pPr>
            <a:r>
              <a:rPr lang="en-US" dirty="0" smtClean="0"/>
              <a:t>E.g., movement, sensation, or emotions that were controlled by the affected area of the brain </a:t>
            </a:r>
          </a:p>
          <a:p>
            <a:pPr eaLnBrk="1" hangingPunct="1">
              <a:defRPr/>
            </a:pPr>
            <a:r>
              <a:rPr lang="en-US" dirty="0" smtClean="0"/>
              <a:t>Severity of the loss of function varies, according to the location and extent of the brain involved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886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Stroke Patient Care (cont’d)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Communication</a:t>
            </a:r>
          </a:p>
          <a:p>
            <a:pPr lvl="2" eaLnBrk="1" hangingPunct="1">
              <a:defRPr/>
            </a:pPr>
            <a:r>
              <a:rPr lang="en-US" dirty="0" smtClean="0"/>
              <a:t>Nurse’s role in meeting psychological needs of the client is primarily supportive </a:t>
            </a:r>
          </a:p>
          <a:p>
            <a:pPr lvl="2" eaLnBrk="1" hangingPunct="1">
              <a:defRPr/>
            </a:pPr>
            <a:r>
              <a:rPr lang="en-US" dirty="0" smtClean="0"/>
              <a:t>Client is assessed for both the ability to speak and the ability to understand</a:t>
            </a:r>
          </a:p>
          <a:p>
            <a:pPr lvl="2" eaLnBrk="1" hangingPunct="1">
              <a:defRPr/>
            </a:pPr>
            <a:r>
              <a:rPr lang="en-US" dirty="0" smtClean="0"/>
              <a:t>Speak slowly and calmly, using simple words or sentences</a:t>
            </a:r>
          </a:p>
          <a:p>
            <a:pPr lvl="2" eaLnBrk="1" hangingPunct="1">
              <a:defRPr/>
            </a:pPr>
            <a:r>
              <a:rPr lang="en-US" dirty="0" smtClean="0"/>
              <a:t>Gestures may be used to support verbal cues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152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075"/>
            <a:ext cx="7772400" cy="1508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Stroke Patient Care (cont’d)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Sensory-perceptual alterations</a:t>
            </a:r>
          </a:p>
          <a:p>
            <a:pPr lvl="2" eaLnBrk="1" hangingPunct="1">
              <a:defRPr/>
            </a:pPr>
            <a:r>
              <a:rPr lang="en-US" dirty="0" smtClean="0"/>
              <a:t>Blindness in same half of each visual field is a common problem after stroke</a:t>
            </a:r>
          </a:p>
          <a:p>
            <a:pPr lvl="3" eaLnBrk="1" hangingPunct="1">
              <a:defRPr/>
            </a:pPr>
            <a:r>
              <a:rPr lang="en-US" dirty="0" smtClean="0"/>
              <a:t>Known as homonymous </a:t>
            </a:r>
            <a:r>
              <a:rPr lang="en-US" dirty="0" err="1" smtClean="0"/>
              <a:t>hemianopsia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Other visual problems may include </a:t>
            </a:r>
          </a:p>
          <a:p>
            <a:pPr lvl="3" eaLnBrk="1" hangingPunct="1">
              <a:defRPr/>
            </a:pPr>
            <a:r>
              <a:rPr lang="en-US" dirty="0" err="1" smtClean="0"/>
              <a:t>Diplopia</a:t>
            </a:r>
            <a:r>
              <a:rPr lang="en-US" dirty="0" smtClean="0"/>
              <a:t> (double vision)</a:t>
            </a:r>
          </a:p>
          <a:p>
            <a:pPr lvl="3" eaLnBrk="1" hangingPunct="1">
              <a:defRPr/>
            </a:pPr>
            <a:r>
              <a:rPr lang="en-US" dirty="0" smtClean="0"/>
              <a:t>Loss of the corneal reflex</a:t>
            </a:r>
          </a:p>
          <a:p>
            <a:pPr lvl="3" eaLnBrk="1" hangingPunct="1">
              <a:defRPr/>
            </a:pPr>
            <a:r>
              <a:rPr lang="en-US" dirty="0" err="1" smtClean="0"/>
              <a:t>Ptosis</a:t>
            </a:r>
            <a:r>
              <a:rPr lang="en-US" dirty="0" smtClean="0"/>
              <a:t> (drooping eyelid)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91400" y="106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075"/>
            <a:ext cx="8001000" cy="1508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Stroke Patient Care (cont’d)</a:t>
            </a: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1219200" y="5562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Homonymous </a:t>
            </a:r>
            <a:r>
              <a:rPr lang="en-US" b="1" dirty="0" err="1">
                <a:latin typeface="Arial" charset="0"/>
              </a:rPr>
              <a:t>hemianopsia</a:t>
            </a:r>
            <a:r>
              <a:rPr lang="en-US" b="1" dirty="0">
                <a:latin typeface="Arial" charset="0"/>
              </a:rPr>
              <a:t> (food on left </a:t>
            </a:r>
            <a:r>
              <a:rPr lang="en-US" b="1" dirty="0" smtClean="0">
                <a:latin typeface="Arial" charset="0"/>
              </a:rPr>
              <a:t>side </a:t>
            </a:r>
            <a:r>
              <a:rPr lang="en-US" b="1" dirty="0">
                <a:latin typeface="Arial" charset="0"/>
              </a:rPr>
              <a:t>is not seen)</a:t>
            </a:r>
          </a:p>
        </p:txBody>
      </p:sp>
      <p:pic>
        <p:nvPicPr>
          <p:cNvPr id="50180" name="Picture 7" descr="058011"/>
          <p:cNvPicPr>
            <a:picLocks noChangeAspect="1" noChangeArrowheads="1"/>
          </p:cNvPicPr>
          <p:nvPr/>
        </p:nvPicPr>
        <p:blipFill>
          <a:blip r:embed="rId5" cstate="print"/>
          <a:srcRect b="2623"/>
          <a:stretch>
            <a:fillRect/>
          </a:stretch>
        </p:blipFill>
        <p:spPr bwMode="auto">
          <a:xfrm>
            <a:off x="762000" y="1371600"/>
            <a:ext cx="5535613" cy="408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934200" y="1143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Stroke Patient Care (cont’d)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Coping</a:t>
            </a:r>
          </a:p>
          <a:p>
            <a:pPr eaLnBrk="1" hangingPunct="1">
              <a:defRPr/>
            </a:pPr>
            <a:r>
              <a:rPr lang="en-US" dirty="0" smtClean="0"/>
              <a:t>Ambulatory and home care</a:t>
            </a:r>
          </a:p>
          <a:p>
            <a:pPr lvl="2" eaLnBrk="1" hangingPunct="1">
              <a:defRPr/>
            </a:pPr>
            <a:r>
              <a:rPr lang="en-US" dirty="0" smtClean="0"/>
              <a:t>Client is usually discharged from the acute care setting to home, an intermediate or long-term care facility, or a rehabilitation facility </a:t>
            </a:r>
          </a:p>
          <a:p>
            <a:pPr lvl="2" eaLnBrk="1" hangingPunct="1">
              <a:defRPr/>
            </a:pPr>
            <a:r>
              <a:rPr lang="en-US" dirty="0" smtClean="0"/>
              <a:t>Rehabilitation is the process of maximizing the client’s capabilities and resources to promote optimal functioning</a:t>
            </a:r>
          </a:p>
          <a:p>
            <a:pPr lvl="2" eaLnBrk="1" hangingPunct="1">
              <a:defRPr/>
            </a:pPr>
            <a:r>
              <a:rPr lang="en-US" dirty="0" smtClean="0"/>
              <a:t>Focus of care is on preventing additional loss</a:t>
            </a:r>
          </a:p>
          <a:p>
            <a:pPr lvl="2" eaLnBrk="1" hangingPunct="1">
              <a:defRPr/>
            </a:pPr>
            <a:r>
              <a:rPr lang="en-US" dirty="0" smtClean="0"/>
              <a:t>Dietitian and speech therapist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914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Stroke Patient Care (cont’d)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Ambulatory and home care</a:t>
            </a:r>
          </a:p>
          <a:p>
            <a:pPr lvl="2" eaLnBrk="1" hangingPunct="1">
              <a:defRPr/>
            </a:pPr>
            <a:r>
              <a:rPr lang="en-US" dirty="0" smtClean="0"/>
              <a:t>Family members must cope with three aspects of client’s </a:t>
            </a:r>
            <a:r>
              <a:rPr lang="en-US" dirty="0" err="1" smtClean="0"/>
              <a:t>behaviour</a:t>
            </a:r>
            <a:r>
              <a:rPr lang="en-US" dirty="0" smtClean="0"/>
              <a:t>:</a:t>
            </a:r>
          </a:p>
          <a:p>
            <a:pPr lvl="3" eaLnBrk="1" hangingPunct="1">
              <a:buFont typeface="Wingdings 3" pitchFamily="18" charset="2"/>
              <a:buNone/>
              <a:defRPr/>
            </a:pPr>
            <a:r>
              <a:rPr lang="en-US" dirty="0" smtClean="0"/>
              <a:t>1. Recognition of </a:t>
            </a:r>
            <a:r>
              <a:rPr lang="en-US" dirty="0" err="1" smtClean="0"/>
              <a:t>behavioural</a:t>
            </a:r>
            <a:r>
              <a:rPr lang="en-US" dirty="0" smtClean="0"/>
              <a:t> changes resulting from neurological deficits that are not changeable.</a:t>
            </a:r>
          </a:p>
          <a:p>
            <a:pPr lvl="3" eaLnBrk="1" hangingPunct="1">
              <a:buFont typeface="Wingdings 3" pitchFamily="18" charset="2"/>
              <a:buNone/>
              <a:defRPr/>
            </a:pPr>
            <a:r>
              <a:rPr lang="en-US" dirty="0" smtClean="0"/>
              <a:t>2. Responses to multiple losses both by the client and the family.</a:t>
            </a:r>
          </a:p>
          <a:p>
            <a:pPr lvl="3" eaLnBrk="1" hangingPunct="1">
              <a:buFont typeface="Wingdings 3" pitchFamily="18" charset="2"/>
              <a:buNone/>
              <a:defRPr/>
            </a:pPr>
            <a:r>
              <a:rPr lang="en-US" dirty="0" smtClean="0"/>
              <a:t>3. </a:t>
            </a:r>
            <a:r>
              <a:rPr lang="en-US" dirty="0" err="1" smtClean="0"/>
              <a:t>Behaviours</a:t>
            </a:r>
            <a:r>
              <a:rPr lang="en-US" dirty="0" smtClean="0"/>
              <a:t> that may have been reinforced during the early stages of stroke as continued dependency.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010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Stroke </a:t>
            </a:r>
            <a:r>
              <a:rPr lang="en-CA" i="1" smtClean="0"/>
              <a:t>Age-Related Changes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600" dirty="0" smtClean="0"/>
              <a:t>Rehabilitative phase can be challenging</a:t>
            </a:r>
          </a:p>
          <a:p>
            <a:pPr eaLnBrk="1" hangingPunct="1">
              <a:defRPr/>
            </a:pPr>
            <a:r>
              <a:rPr lang="en-CA" sz="2600" dirty="0" smtClean="0"/>
              <a:t>Clients may be fearful, depressed</a:t>
            </a:r>
          </a:p>
          <a:p>
            <a:pPr eaLnBrk="1" hangingPunct="1">
              <a:defRPr/>
            </a:pPr>
            <a:r>
              <a:rPr lang="en-CA" sz="2600" dirty="0" smtClean="0"/>
              <a:t>Changes may occur in client–spouse relations</a:t>
            </a:r>
          </a:p>
          <a:p>
            <a:pPr eaLnBrk="1" hangingPunct="1">
              <a:defRPr/>
            </a:pPr>
            <a:r>
              <a:rPr lang="en-CA" sz="2600" dirty="0" smtClean="0"/>
              <a:t>Stroke dependency may be threatening</a:t>
            </a:r>
          </a:p>
          <a:p>
            <a:pPr eaLnBrk="1" hangingPunct="1">
              <a:defRPr/>
            </a:pPr>
            <a:r>
              <a:rPr lang="en-CA" sz="2600" dirty="0" smtClean="0"/>
              <a:t>Nurse assists client and family through acute hospitalization, rehabilitation, long-term care, and home care</a:t>
            </a:r>
          </a:p>
          <a:p>
            <a:pPr eaLnBrk="1" hangingPunct="1">
              <a:defRPr/>
            </a:pPr>
            <a:r>
              <a:rPr lang="en-CA" sz="2600" dirty="0" smtClean="0"/>
              <a:t>Goal is to optimize quality of life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820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questions related to Case study-Suzanne </a:t>
            </a:r>
            <a:r>
              <a:rPr lang="en-US" dirty="0" err="1" smtClean="0"/>
              <a:t>Lacroix</a:t>
            </a:r>
            <a:endParaRPr lang="en-US" dirty="0" smtClean="0"/>
          </a:p>
          <a:p>
            <a:r>
              <a:rPr lang="en-US" dirty="0" smtClean="0"/>
              <a:t>Complete the Care of patient after stroke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Activities-Case Study-</a:t>
            </a:r>
            <a:br>
              <a:rPr lang="en-US" dirty="0" smtClean="0"/>
            </a:br>
            <a:r>
              <a:rPr lang="en-US" dirty="0" smtClean="0"/>
              <a:t>Suzanne </a:t>
            </a:r>
            <a:r>
              <a:rPr lang="en-US" dirty="0" err="1" smtClean="0"/>
              <a:t>Lacroix</a:t>
            </a:r>
            <a:r>
              <a:rPr lang="en-US" dirty="0" smtClean="0"/>
              <a:t> &amp; Care of Patient</a:t>
            </a:r>
            <a:endParaRPr lang="en-CA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344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Stroke (cont’d)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Risk factors</a:t>
            </a:r>
          </a:p>
          <a:p>
            <a:pPr lvl="1" eaLnBrk="1" hangingPunct="1">
              <a:defRPr/>
            </a:pPr>
            <a:r>
              <a:rPr lang="en-US" dirty="0" smtClean="0"/>
              <a:t>Modifiable:</a:t>
            </a:r>
          </a:p>
          <a:p>
            <a:pPr lvl="2" eaLnBrk="1" hangingPunct="1">
              <a:defRPr/>
            </a:pPr>
            <a:r>
              <a:rPr lang="en-US" dirty="0" smtClean="0"/>
              <a:t>Hypertension, heart disease, diabetes, increased serum cholesterol, excessive alcohol intake, obesity, metabolic syndrome, lack of exercise, oral contraceptives</a:t>
            </a:r>
          </a:p>
          <a:p>
            <a:pPr lvl="1" eaLnBrk="1" hangingPunct="1">
              <a:defRPr/>
            </a:pPr>
            <a:r>
              <a:rPr lang="en-US" dirty="0" err="1" smtClean="0"/>
              <a:t>Nonmodifiable</a:t>
            </a:r>
            <a:r>
              <a:rPr lang="en-US" dirty="0" smtClean="0"/>
              <a:t>:</a:t>
            </a:r>
          </a:p>
          <a:p>
            <a:pPr lvl="2" eaLnBrk="1" hangingPunct="1">
              <a:defRPr/>
            </a:pPr>
            <a:r>
              <a:rPr lang="en-US" dirty="0" smtClean="0"/>
              <a:t>Age, gender, race, family history, genetic factors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24800" y="167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Stroke </a:t>
            </a:r>
            <a:r>
              <a:rPr lang="en-US" sz="3600" i="1" dirty="0" smtClean="0"/>
              <a:t>Etiology and </a:t>
            </a:r>
            <a:r>
              <a:rPr lang="en-US" sz="3600" i="1" dirty="0" err="1" smtClean="0"/>
              <a:t>Pathophysiology</a:t>
            </a:r>
            <a:r>
              <a:rPr lang="en-US" sz="3600" dirty="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brain requires a continuous supply of blood to provide the oxygen and glucose neurons need to function. </a:t>
            </a:r>
          </a:p>
          <a:p>
            <a:pPr eaLnBrk="1" hangingPunct="1">
              <a:defRPr/>
            </a:pPr>
            <a:r>
              <a:rPr lang="en-US" dirty="0" smtClean="0"/>
              <a:t>If blood flow to brain is totally interrupted: </a:t>
            </a:r>
          </a:p>
          <a:p>
            <a:pPr lvl="1" eaLnBrk="1" hangingPunct="1">
              <a:defRPr/>
            </a:pPr>
            <a:r>
              <a:rPr lang="en-US" dirty="0" smtClean="0"/>
              <a:t>Neurological metabolism is altered in 30 seconds</a:t>
            </a:r>
          </a:p>
          <a:p>
            <a:pPr lvl="1" eaLnBrk="1" hangingPunct="1">
              <a:defRPr/>
            </a:pPr>
            <a:r>
              <a:rPr lang="en-US" dirty="0" smtClean="0"/>
              <a:t>Metabolism stops in 2 minutes</a:t>
            </a:r>
          </a:p>
          <a:p>
            <a:pPr lvl="1" eaLnBrk="1" hangingPunct="1">
              <a:defRPr/>
            </a:pPr>
            <a:r>
              <a:rPr lang="en-US" dirty="0" smtClean="0"/>
              <a:t>Cellular death occurs in 5 minutes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72400" y="381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Stroke </a:t>
            </a:r>
            <a:r>
              <a:rPr lang="en-US" sz="3600" i="1" smtClean="0"/>
              <a:t>Etiology and Pathophysiology </a:t>
            </a:r>
            <a:r>
              <a:rPr lang="en-US" sz="3600" smtClean="0"/>
              <a:t>(cont’d)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Cerebral autoregulation</a:t>
            </a:r>
          </a:p>
          <a:p>
            <a:pPr eaLnBrk="1" hangingPunct="1">
              <a:defRPr/>
            </a:pPr>
            <a:r>
              <a:rPr lang="en-US" dirty="0" smtClean="0"/>
              <a:t>Factors affecting blood flow to brain:</a:t>
            </a:r>
          </a:p>
          <a:p>
            <a:pPr lvl="1" eaLnBrk="1" hangingPunct="1">
              <a:defRPr/>
            </a:pPr>
            <a:r>
              <a:rPr lang="en-US" dirty="0" smtClean="0"/>
              <a:t>Systemic blood pressure</a:t>
            </a:r>
          </a:p>
          <a:p>
            <a:pPr lvl="1" eaLnBrk="1" hangingPunct="1">
              <a:defRPr/>
            </a:pPr>
            <a:r>
              <a:rPr lang="en-US" dirty="0" smtClean="0"/>
              <a:t>Cardiac output</a:t>
            </a:r>
          </a:p>
          <a:p>
            <a:pPr lvl="1" eaLnBrk="1" hangingPunct="1">
              <a:defRPr/>
            </a:pPr>
            <a:r>
              <a:rPr lang="en-US" dirty="0" smtClean="0"/>
              <a:t>Blood viscosity </a:t>
            </a:r>
          </a:p>
          <a:p>
            <a:pPr eaLnBrk="1" hangingPunct="1">
              <a:defRPr/>
            </a:pPr>
            <a:r>
              <a:rPr lang="en-US" dirty="0" smtClean="0"/>
              <a:t>Collateral circulation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Stroke </a:t>
            </a:r>
            <a:r>
              <a:rPr lang="en-US" sz="3600" i="1" smtClean="0"/>
              <a:t>Etiology and Pathophysiology </a:t>
            </a:r>
            <a:r>
              <a:rPr lang="en-US" sz="3600" smtClean="0"/>
              <a:t>(cont’d)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Atherosclerosis</a:t>
            </a:r>
          </a:p>
          <a:p>
            <a:pPr lvl="1" eaLnBrk="1" hangingPunct="1">
              <a:defRPr/>
            </a:pPr>
            <a:r>
              <a:rPr lang="en-US" dirty="0" smtClean="0"/>
              <a:t>Major cause of stroke</a:t>
            </a:r>
          </a:p>
          <a:p>
            <a:pPr eaLnBrk="1" hangingPunct="1">
              <a:defRPr/>
            </a:pPr>
            <a:r>
              <a:rPr lang="en-US" dirty="0" smtClean="0"/>
              <a:t>Transient ischemic attack (TIA)</a:t>
            </a:r>
          </a:p>
          <a:p>
            <a:pPr lvl="1" eaLnBrk="1" hangingPunct="1">
              <a:defRPr/>
            </a:pPr>
            <a:r>
              <a:rPr lang="en-US" dirty="0" smtClean="0"/>
              <a:t>In response to ischemia, a series of metabolic events (ischemic cascade) occur</a:t>
            </a:r>
          </a:p>
          <a:p>
            <a:pPr lvl="1" eaLnBrk="1" hangingPunct="1">
              <a:defRPr/>
            </a:pPr>
            <a:r>
              <a:rPr lang="en-US" dirty="0" smtClean="0"/>
              <a:t>If adequate blood flow can be restored early (&lt; 3 hours), the ischemic cascade can be interrupted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161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0"/>
          <a:ext cx="9093200" cy="681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lide" r:id="rId4" imgW="4546440" imgH="3409920" progId="PowerPoint.Slide.8">
                  <p:embed/>
                </p:oleObj>
              </mc:Choice>
              <mc:Fallback>
                <p:oleObj name="Slide" r:id="rId4" imgW="4546440" imgH="340992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93200" cy="681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Stroke </a:t>
            </a:r>
            <a:r>
              <a:rPr lang="en-US" sz="3600" i="1" smtClean="0"/>
              <a:t>Etiology and Pathophysiology</a:t>
            </a:r>
            <a:r>
              <a:rPr lang="en-US" sz="3600" smtClean="0"/>
              <a:t> (cont’d)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010400" y="3733800"/>
            <a:ext cx="190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Common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sites for the development of atherosclerosis</a:t>
            </a:r>
          </a:p>
        </p:txBody>
      </p:sp>
      <p:pic>
        <p:nvPicPr>
          <p:cNvPr id="14340" name="Picture 6" descr="058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58039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277</TotalTime>
  <Words>1322</Words>
  <Application>Microsoft Office PowerPoint</Application>
  <PresentationFormat>On-screen Show (4:3)</PresentationFormat>
  <Paragraphs>223</Paragraphs>
  <Slides>36</Slides>
  <Notes>34</Notes>
  <HiddenSlides>0</HiddenSlides>
  <MMClips>29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Slide</vt:lpstr>
      <vt:lpstr> NURS 4700 Lesson #1 Caring for patients with Stroke </vt:lpstr>
      <vt:lpstr>Stroke</vt:lpstr>
      <vt:lpstr>Stroke (cont’d) </vt:lpstr>
      <vt:lpstr>Stroke (cont’d)</vt:lpstr>
      <vt:lpstr>Stroke Etiology and Pathophysiology </vt:lpstr>
      <vt:lpstr>Stroke Etiology and Pathophysiology (cont’d)</vt:lpstr>
      <vt:lpstr>Stroke Etiology and Pathophysiology (cont’d)</vt:lpstr>
      <vt:lpstr>PowerPoint Presentation</vt:lpstr>
      <vt:lpstr>Stroke Etiology and Pathophysiology (cont’d)</vt:lpstr>
      <vt:lpstr>Types of Stroke (cont’d)</vt:lpstr>
      <vt:lpstr>Stroke Clinical Manifestations</vt:lpstr>
      <vt:lpstr>Stroke Clinical Manifestations (cont’d)</vt:lpstr>
      <vt:lpstr>Stroke Diagnostic Studies (cont’d)</vt:lpstr>
      <vt:lpstr>Stroke Diagnostic Studies (cont’d)</vt:lpstr>
      <vt:lpstr>Stroke Diagnostic Studies (cont’d)</vt:lpstr>
      <vt:lpstr>Stroke Patient Care (cont’d)</vt:lpstr>
      <vt:lpstr>Stroke PatientCare (cont’d)</vt:lpstr>
      <vt:lpstr>Stroke PatientCare (cont’d)</vt:lpstr>
      <vt:lpstr>Stroke Patient Care (cont’d)</vt:lpstr>
      <vt:lpstr>Stroke Patient Care (cont’d)</vt:lpstr>
      <vt:lpstr>Stroke Patient Care (cont’d)</vt:lpstr>
      <vt:lpstr>Stroke PatientCare (cont’d)</vt:lpstr>
      <vt:lpstr>Stroke Patient Care (cont’d)</vt:lpstr>
      <vt:lpstr>Stroke Patient Care (cont’d)</vt:lpstr>
      <vt:lpstr>Stroke Patient Care (cont’d)</vt:lpstr>
      <vt:lpstr>Stroke Patient Care</vt:lpstr>
      <vt:lpstr>Stroke Patient Care (cont’d)</vt:lpstr>
      <vt:lpstr>Stroke Patient Care (cont’d)</vt:lpstr>
      <vt:lpstr>Stroke Patient Care (cont’d)</vt:lpstr>
      <vt:lpstr>Stroke Patient Care (cont’d)</vt:lpstr>
      <vt:lpstr>Stroke Patient Care (cont’d)</vt:lpstr>
      <vt:lpstr>Stroke Patient Care (cont’d)</vt:lpstr>
      <vt:lpstr>Stroke Patient Care (cont’d)</vt:lpstr>
      <vt:lpstr>Stroke Patient Care (cont’d)</vt:lpstr>
      <vt:lpstr>Stroke Age-Related Changes</vt:lpstr>
      <vt:lpstr>Activities-Case Study- Suzanne Lacroix &amp; Care of Patient</vt:lpstr>
    </vt:vector>
  </TitlesOfParts>
  <Company>Durham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Caring for patients with hypertension &amp; stroke</dc:title>
  <dc:creator>Arlene de la Rocha (2010)</dc:creator>
  <cp:lastModifiedBy>Arlene De La Rocha</cp:lastModifiedBy>
  <cp:revision>31</cp:revision>
  <dcterms:created xsi:type="dcterms:W3CDTF">2010-07-07T19:49:59Z</dcterms:created>
  <dcterms:modified xsi:type="dcterms:W3CDTF">2023-01-18T21:04:05Z</dcterms:modified>
</cp:coreProperties>
</file>